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0"/>
  </p:notesMasterIdLst>
  <p:sldIdLst>
    <p:sldId id="256" r:id="rId2"/>
    <p:sldId id="292" r:id="rId3"/>
    <p:sldId id="293" r:id="rId4"/>
    <p:sldId id="295" r:id="rId5"/>
    <p:sldId id="294" r:id="rId6"/>
    <p:sldId id="296" r:id="rId7"/>
    <p:sldId id="298" r:id="rId8"/>
    <p:sldId id="291" r:id="rId9"/>
  </p:sldIdLst>
  <p:sldSz cx="9144000" cy="6858000" type="screen4x3"/>
  <p:notesSz cx="6858000" cy="1001395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00"/>
    <a:srgbClr val="00FFFF"/>
    <a:srgbClr val="33CC33"/>
    <a:srgbClr val="006600"/>
    <a:srgbClr val="DDDDDD"/>
    <a:srgbClr val="663300"/>
    <a:srgbClr val="A772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4848" autoAdjust="0"/>
  </p:normalViewPr>
  <p:slideViewPr>
    <p:cSldViewPr>
      <p:cViewPr varScale="1">
        <p:scale>
          <a:sx n="75" d="100"/>
          <a:sy n="75" d="100"/>
        </p:scale>
        <p:origin x="1728" y="5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73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b="1" i="0" baseline="0" dirty="0"/>
              <a:t>Gmina Kaliska - główne grupy odpadów komunalnych  w  </a:t>
            </a:r>
            <a:r>
              <a:rPr lang="pl-PL" sz="2000" b="1" i="0" baseline="0" dirty="0" smtClean="0"/>
              <a:t>latach 2014-2021</a:t>
            </a:r>
            <a:endParaRPr lang="pl-PL" sz="2000" dirty="0"/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Kaliska!$A$99</c:f>
              <c:strCache>
                <c:ptCount val="1"/>
                <c:pt idx="0">
                  <c:v>Zmieszane komunalne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8000">
                  <a:srgbClr val="FF99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1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Kaliska!$B$98:$I$98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Prognoza 2021</c:v>
                </c:pt>
              </c:strCache>
            </c:strRef>
          </c:cat>
          <c:val>
            <c:numRef>
              <c:f>Kaliska!$B$99:$I$99</c:f>
              <c:numCache>
                <c:formatCode>_-* #,##0\ _z_ł_-;\-* #,##0\ _z_ł_-;_-* "-"??\ _z_ł_-;_-@_-</c:formatCode>
                <c:ptCount val="8"/>
                <c:pt idx="0">
                  <c:v>979.04</c:v>
                </c:pt>
                <c:pt idx="1">
                  <c:v>926.77200000000005</c:v>
                </c:pt>
                <c:pt idx="2">
                  <c:v>1051.9000000000001</c:v>
                </c:pt>
                <c:pt idx="3">
                  <c:v>1000.5799999999998</c:v>
                </c:pt>
                <c:pt idx="4">
                  <c:v>983.96</c:v>
                </c:pt>
                <c:pt idx="5">
                  <c:v>985.59999999999991</c:v>
                </c:pt>
                <c:pt idx="6">
                  <c:v>971.06000000000017</c:v>
                </c:pt>
                <c:pt idx="7" formatCode="General">
                  <c:v>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D-4464-951A-04018BC49554}"/>
            </c:ext>
          </c:extLst>
        </c:ser>
        <c:ser>
          <c:idx val="1"/>
          <c:order val="1"/>
          <c:tx>
            <c:strRef>
              <c:f>Kaliska!$A$100</c:f>
              <c:strCache>
                <c:ptCount val="1"/>
                <c:pt idx="0">
                  <c:v>Bio</c:v>
                </c:pt>
              </c:strCache>
            </c:strRef>
          </c:tx>
          <c:spPr>
            <a:solidFill>
              <a:srgbClr val="99FF33"/>
            </a:solidFill>
            <a:ln w="19050">
              <a:solidFill>
                <a:schemeClr val="tx1"/>
              </a:solidFill>
            </a:ln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Kaliska!$B$98:$I$98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Prognoza 2021</c:v>
                </c:pt>
              </c:strCache>
            </c:strRef>
          </c:cat>
          <c:val>
            <c:numRef>
              <c:f>Kaliska!$B$100:$I$100</c:f>
              <c:numCache>
                <c:formatCode>_-* #,##0\ _z_ł_-;\-* #,##0\ _z_ł_-;_-* "-"??\ _z_ł_-;_-@_-</c:formatCode>
                <c:ptCount val="8"/>
                <c:pt idx="0">
                  <c:v>150.34000000000003</c:v>
                </c:pt>
                <c:pt idx="1">
                  <c:v>264.45999999999998</c:v>
                </c:pt>
                <c:pt idx="2">
                  <c:v>312.64</c:v>
                </c:pt>
                <c:pt idx="3">
                  <c:v>366.4</c:v>
                </c:pt>
                <c:pt idx="4">
                  <c:v>368.31999999999994</c:v>
                </c:pt>
                <c:pt idx="5">
                  <c:v>366.24</c:v>
                </c:pt>
                <c:pt idx="6">
                  <c:v>429.58</c:v>
                </c:pt>
                <c:pt idx="7" formatCode="General">
                  <c:v>430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4D-4464-951A-04018BC49554}"/>
            </c:ext>
          </c:extLst>
        </c:ser>
        <c:ser>
          <c:idx val="2"/>
          <c:order val="2"/>
          <c:tx>
            <c:strRef>
              <c:f>Kaliska!$A$101</c:f>
              <c:strCache>
                <c:ptCount val="1"/>
                <c:pt idx="0">
                  <c:v>Surowce (szkło, plastik, papier)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schemeClr val="tx1"/>
              </a:solidFill>
            </a:ln>
            <a:effectLst>
              <a:glow>
                <a:srgbClr val="FFFF66"/>
              </a:glow>
              <a:softEdge rad="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2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Kaliska!$B$98:$I$98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Prognoza 2021</c:v>
                </c:pt>
              </c:strCache>
            </c:strRef>
          </c:cat>
          <c:val>
            <c:numRef>
              <c:f>Kaliska!$B$101:$I$101</c:f>
              <c:numCache>
                <c:formatCode>_-* #,##0\ _z_ł_-;\-* #,##0\ _z_ł_-;_-* "-"??\ _z_ł_-;_-@_-</c:formatCode>
                <c:ptCount val="8"/>
                <c:pt idx="0">
                  <c:v>133.12</c:v>
                </c:pt>
                <c:pt idx="1">
                  <c:v>271.57999999999993</c:v>
                </c:pt>
                <c:pt idx="2">
                  <c:v>306.5</c:v>
                </c:pt>
                <c:pt idx="3">
                  <c:v>290.16000000000003</c:v>
                </c:pt>
                <c:pt idx="4">
                  <c:v>332.32</c:v>
                </c:pt>
                <c:pt idx="5">
                  <c:v>395.96</c:v>
                </c:pt>
                <c:pt idx="6">
                  <c:v>427.18</c:v>
                </c:pt>
                <c:pt idx="7" formatCode="General">
                  <c:v>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4D-4464-951A-04018BC49554}"/>
            </c:ext>
          </c:extLst>
        </c:ser>
        <c:ser>
          <c:idx val="3"/>
          <c:order val="3"/>
          <c:tx>
            <c:strRef>
              <c:f>Kaliska!$A$102</c:f>
              <c:strCache>
                <c:ptCount val="1"/>
                <c:pt idx="0">
                  <c:v>Pozostałe-problemowe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2700">
              <a:solidFill>
                <a:schemeClr val="tx1"/>
              </a:solidFill>
            </a:ln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Kaliska!$B$98:$I$98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Prognoza 2021</c:v>
                </c:pt>
              </c:strCache>
            </c:strRef>
          </c:cat>
          <c:val>
            <c:numRef>
              <c:f>Kaliska!$B$102:$I$102</c:f>
              <c:numCache>
                <c:formatCode>_-* #,##0\ _z_ł_-;\-* #,##0\ _z_ł_-;_-* "-"??\ _z_ł_-;_-@_-</c:formatCode>
                <c:ptCount val="8"/>
                <c:pt idx="0">
                  <c:v>144.76499999999987</c:v>
                </c:pt>
                <c:pt idx="1">
                  <c:v>173.41999999999996</c:v>
                </c:pt>
                <c:pt idx="2">
                  <c:v>162.86000000000013</c:v>
                </c:pt>
                <c:pt idx="3">
                  <c:v>237.34000000000009</c:v>
                </c:pt>
                <c:pt idx="4">
                  <c:v>248.57999999999996</c:v>
                </c:pt>
                <c:pt idx="5">
                  <c:v>144.62500000000003</c:v>
                </c:pt>
                <c:pt idx="6">
                  <c:v>129.999</c:v>
                </c:pt>
                <c:pt idx="7">
                  <c:v>234.48000000000002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4D-4464-951A-04018BC49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073904"/>
        <c:axId val="279074296"/>
      </c:areaChart>
      <c:catAx>
        <c:axId val="2790739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pl-PL"/>
          </a:p>
        </c:txPr>
        <c:crossAx val="279074296"/>
        <c:crosses val="autoZero"/>
        <c:auto val="1"/>
        <c:lblAlgn val="ctr"/>
        <c:lblOffset val="100"/>
        <c:noMultiLvlLbl val="0"/>
      </c:catAx>
      <c:valAx>
        <c:axId val="279074296"/>
        <c:scaling>
          <c:orientation val="minMax"/>
          <c:max val="2200"/>
          <c:min val="0"/>
        </c:scaling>
        <c:delete val="0"/>
        <c:axPos val="l"/>
        <c:majorGridlines/>
        <c:numFmt formatCode="_-* #,##0\ _z_ł_-;\-* #,##0\ _z_ł_-;_-* &quot;-&quot;??\ _z_ł_-;_-@_-" sourceLinked="1"/>
        <c:majorTickMark val="none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pl-PL"/>
          </a:p>
        </c:txPr>
        <c:crossAx val="279073904"/>
        <c:crosses val="autoZero"/>
        <c:crossBetween val="midCat"/>
        <c:majorUnit val="200"/>
      </c:valAx>
    </c:plotArea>
    <c:legend>
      <c:legendPos val="b"/>
      <c:overlay val="0"/>
      <c:txPr>
        <a:bodyPr/>
        <a:lstStyle/>
        <a:p>
          <a:pPr>
            <a:defRPr sz="1400" b="1" i="0" baseline="0"/>
          </a:pPr>
          <a:endParaRPr lang="pl-PL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pl-PL" sz="2000" b="1" i="0" baseline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Roczna ilość odpadów na mieszkańca w [kg/osobę</a:t>
            </a:r>
            <a:r>
              <a:rPr lang="pl-PL" sz="2000" b="1" i="0" baseline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] w gminie Kaliska i gminach ościennych</a:t>
            </a:r>
            <a:endParaRPr lang="pl-PL" sz="2000" b="1" i="0" baseline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3228001976433496E-2"/>
          <c:y val="0.12073811090587003"/>
          <c:w val="0.91092476793766208"/>
          <c:h val="0.73320623105369243"/>
        </c:manualLayout>
      </c:layout>
      <c:lineChart>
        <c:grouping val="standard"/>
        <c:varyColors val="0"/>
        <c:ser>
          <c:idx val="0"/>
          <c:order val="0"/>
          <c:tx>
            <c:strRef>
              <c:f>wskażnik!$K$3</c:f>
              <c:strCache>
                <c:ptCount val="1"/>
                <c:pt idx="0">
                  <c:v>Kaliska </c:v>
                </c:pt>
              </c:strCache>
            </c:strRef>
          </c:tx>
          <c:spPr>
            <a:ln w="31750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66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wskażnik!$M$2:$P$2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wskażnik!$M$3:$P$3</c:f>
              <c:numCache>
                <c:formatCode>0</c:formatCode>
                <c:ptCount val="4"/>
                <c:pt idx="0">
                  <c:v>351.67625765732316</c:v>
                </c:pt>
                <c:pt idx="1">
                  <c:v>357.99629629629624</c:v>
                </c:pt>
                <c:pt idx="2">
                  <c:v>350.38418811331235</c:v>
                </c:pt>
                <c:pt idx="3">
                  <c:v>361.88890942698708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wskażnik!$K$5</c:f>
              <c:strCache>
                <c:ptCount val="1"/>
                <c:pt idx="0">
                  <c:v>Czarna Woda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C3300"/>
                    </a:solidFill>
                    <a:latin typeface="+mj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wskażnik!$M$2:$P$2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wskażnik!$M$5:$P$5</c:f>
              <c:numCache>
                <c:formatCode>0</c:formatCode>
                <c:ptCount val="4"/>
                <c:pt idx="0">
                  <c:v>308.56270979554466</c:v>
                </c:pt>
                <c:pt idx="1">
                  <c:v>327.91470680464096</c:v>
                </c:pt>
                <c:pt idx="2">
                  <c:v>328.23941419929957</c:v>
                </c:pt>
                <c:pt idx="3">
                  <c:v>357.8605539637058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wskażnik!$K$7</c:f>
              <c:strCache>
                <c:ptCount val="1"/>
                <c:pt idx="0">
                  <c:v>Osieczna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wskażnik!$M$2:$P$2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wskażnik!$M$7:$P$7</c:f>
              <c:numCache>
                <c:formatCode>0</c:formatCode>
                <c:ptCount val="4"/>
                <c:pt idx="0">
                  <c:v>337.45976207137863</c:v>
                </c:pt>
                <c:pt idx="1">
                  <c:v>324.9861303744799</c:v>
                </c:pt>
                <c:pt idx="2">
                  <c:v>358.22604166666667</c:v>
                </c:pt>
                <c:pt idx="3">
                  <c:v>357.54166666666669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wskażnik!$K$9</c:f>
              <c:strCache>
                <c:ptCount val="1"/>
                <c:pt idx="0">
                  <c:v>Osiek</c:v>
                </c:pt>
              </c:strCache>
            </c:strRef>
          </c:tx>
          <c:spPr>
            <a:ln w="31750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wskażnik!$M$2:$P$2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wskażnik!$M$9:$P$9</c:f>
              <c:numCache>
                <c:formatCode>0</c:formatCode>
                <c:ptCount val="4"/>
                <c:pt idx="0">
                  <c:v>254.53941908713696</c:v>
                </c:pt>
                <c:pt idx="1">
                  <c:v>282.64040234702429</c:v>
                </c:pt>
                <c:pt idx="2">
                  <c:v>293.72895622895624</c:v>
                </c:pt>
                <c:pt idx="3">
                  <c:v>333.01346801346801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620392"/>
        <c:axId val="280617648"/>
      </c:lineChart>
      <c:catAx>
        <c:axId val="280620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617648"/>
        <c:crosses val="autoZero"/>
        <c:auto val="0"/>
        <c:lblAlgn val="ctr"/>
        <c:lblOffset val="100"/>
        <c:noMultiLvlLbl val="0"/>
      </c:catAx>
      <c:valAx>
        <c:axId val="280617648"/>
        <c:scaling>
          <c:orientation val="minMax"/>
          <c:min val="25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620392"/>
        <c:crosses val="autoZero"/>
        <c:crossBetween val="midCat"/>
        <c:majorUnit val="25"/>
      </c:valAx>
      <c:spPr>
        <a:gradFill>
          <a:gsLst>
            <a:gs pos="40000">
              <a:schemeClr val="accent3">
                <a:lumMod val="0"/>
                <a:lumOff val="100000"/>
              </a:schemeClr>
            </a:gs>
            <a:gs pos="85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07894178009459E-2"/>
          <c:y val="0.92659407621264911"/>
          <c:w val="0.91889281005300572"/>
          <c:h val="5.415201040418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2000" b="1" i="0" baseline="0" dirty="0">
                <a:solidFill>
                  <a:schemeClr val="tx1"/>
                </a:solidFill>
              </a:rPr>
              <a:t>% udział odpadów zmieszanych w ogólnej masie </a:t>
            </a:r>
            <a:r>
              <a:rPr lang="pl-PL" sz="2000" b="1" i="0" baseline="0" dirty="0" smtClean="0">
                <a:solidFill>
                  <a:schemeClr val="tx1"/>
                </a:solidFill>
              </a:rPr>
              <a:t>odpadów komunalnych</a:t>
            </a:r>
            <a:endParaRPr lang="pl-PL" sz="2000" b="1" i="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rAngAx val="0"/>
      <c:perspective val="50"/>
    </c:view3D>
    <c:floor>
      <c:thickness val="0"/>
      <c:spPr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p3d/>
      </c:spPr>
    </c:sideWall>
    <c:backWall>
      <c:thickness val="0"/>
      <c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35040128654445E-2"/>
          <c:y val="0.10400279258437257"/>
          <c:w val="0.8874598334167767"/>
          <c:h val="0.74479117218331614"/>
        </c:manualLayout>
      </c:layout>
      <c:bar3DChart>
        <c:barDir val="bar"/>
        <c:grouping val="clustered"/>
        <c:varyColors val="0"/>
        <c:ser>
          <c:idx val="3"/>
          <c:order val="0"/>
          <c:tx>
            <c:strRef>
              <c:f>wskażnik!$K$10</c:f>
              <c:strCache>
                <c:ptCount val="1"/>
                <c:pt idx="0">
                  <c:v>Osiek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wskażnik!$M$2:$P$2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wskażnik!$M$10:$P$10</c:f>
              <c:numCache>
                <c:formatCode>0%</c:formatCode>
                <c:ptCount val="4"/>
                <c:pt idx="0">
                  <c:v>0.6130346896191966</c:v>
                </c:pt>
                <c:pt idx="1">
                  <c:v>0.61692221002995351</c:v>
                </c:pt>
                <c:pt idx="2">
                  <c:v>0.54454792950279418</c:v>
                </c:pt>
                <c:pt idx="3">
                  <c:v>0.53422476113442185</c:v>
                </c:pt>
              </c:numCache>
            </c:numRef>
          </c:val>
          <c:shape val="cylinder"/>
        </c:ser>
        <c:ser>
          <c:idx val="0"/>
          <c:order val="1"/>
          <c:tx>
            <c:strRef>
              <c:f>wskażnik!$K$6</c:f>
              <c:strCache>
                <c:ptCount val="1"/>
                <c:pt idx="0">
                  <c:v>Czarna Woda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wskażnik!$M$2:$P$2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wskażnik!$M$6:$P$6</c:f>
              <c:numCache>
                <c:formatCode>0%</c:formatCode>
                <c:ptCount val="4"/>
                <c:pt idx="0">
                  <c:v>0.59844139404248586</c:v>
                </c:pt>
                <c:pt idx="1">
                  <c:v>0.57210343112879158</c:v>
                </c:pt>
                <c:pt idx="2">
                  <c:v>0.55055286129970904</c:v>
                </c:pt>
                <c:pt idx="3">
                  <c:v>0.51503505213337597</c:v>
                </c:pt>
              </c:numCache>
            </c:numRef>
          </c:val>
          <c:shape val="cylinder"/>
        </c:ser>
        <c:ser>
          <c:idx val="1"/>
          <c:order val="2"/>
          <c:tx>
            <c:strRef>
              <c:f>wskażnik!$K$8</c:f>
              <c:strCache>
                <c:ptCount val="1"/>
                <c:pt idx="0">
                  <c:v>Osieczna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wskażnik!$M$2:$P$2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wskażnik!$M$8:$P$8</c:f>
              <c:numCache>
                <c:formatCode>0%</c:formatCode>
                <c:ptCount val="4"/>
                <c:pt idx="0">
                  <c:v>0.53791759119092541</c:v>
                </c:pt>
                <c:pt idx="1">
                  <c:v>0.5278364594669569</c:v>
                </c:pt>
                <c:pt idx="2">
                  <c:v>0.55018411520503718</c:v>
                </c:pt>
                <c:pt idx="3">
                  <c:v>0.45276385813619235</c:v>
                </c:pt>
              </c:numCache>
            </c:numRef>
          </c:val>
          <c:shape val="cylinder"/>
        </c:ser>
        <c:ser>
          <c:idx val="2"/>
          <c:order val="3"/>
          <c:tx>
            <c:strRef>
              <c:f>wskażnik!$K$4</c:f>
              <c:strCache>
                <c:ptCount val="1"/>
                <c:pt idx="0">
                  <c:v>Kaliska 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wskażnik!$M$2:$P$2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wskażnik!$M$4:$P$4</c:f>
              <c:numCache>
                <c:formatCode>0%</c:formatCode>
                <c:ptCount val="4"/>
                <c:pt idx="0">
                  <c:v>0.52815548329884709</c:v>
                </c:pt>
                <c:pt idx="1">
                  <c:v>0.50898519537756448</c:v>
                </c:pt>
                <c:pt idx="2">
                  <c:v>0.52081324226851788</c:v>
                </c:pt>
                <c:pt idx="3">
                  <c:v>0.49599069168293908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620000"/>
        <c:axId val="280615688"/>
        <c:axId val="0"/>
      </c:bar3DChart>
      <c:catAx>
        <c:axId val="280620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615688"/>
        <c:crosses val="autoZero"/>
        <c:auto val="1"/>
        <c:lblAlgn val="ctr"/>
        <c:lblOffset val="100"/>
        <c:noMultiLvlLbl val="0"/>
      </c:catAx>
      <c:valAx>
        <c:axId val="280615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62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597332847844886E-2"/>
          <c:y val="0.90145346588927766"/>
          <c:w val="0.89616160696675917"/>
          <c:h val="8.2529169046821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FC920C-8041-47D9-A744-6FD03690C897}" type="datetimeFigureOut">
              <a:rPr lang="pl-PL"/>
              <a:pPr>
                <a:defRPr/>
              </a:pPr>
              <a:t>2021-03-20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52538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819650"/>
            <a:ext cx="5486400" cy="3943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718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512300"/>
            <a:ext cx="29718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552234-FBD9-4E40-806E-81FB58C5B8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537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2</a:t>
            </a: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90CC778-3327-4DAB-946B-24ECF754ED66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868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52234-FBD9-4E40-806E-81FB58C5B8CB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116</a:t>
            </a:r>
          </a:p>
        </p:txBody>
      </p:sp>
      <p:sp>
        <p:nvSpPr>
          <p:cNvPr id="2293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1E7D048-4F47-4F41-A409-7A1C0A1A6ECB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521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ED211E-8F0D-4974-A2C6-4BAF5112D9A5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CA0B-4282-458A-8698-F01C80892B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9667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224E-55E0-4518-A2A2-A7121BA3C316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A3B7-7FE1-40B7-BA59-9B60E5F775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0455696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6451-19CC-4B10-B8B8-E6258A6A810C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ACD1-2518-43F7-A7A3-89D07C6E12D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739101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7C0D-B46E-44D5-ABD1-3D652E7C6082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D6AE-40F5-4C6D-B05C-D96F7B2BFA9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36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1DB5-BF2D-4E5D-BD8B-4C7BDDE89DFE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70AA-B569-4DF9-9173-3F52205B01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323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11D9-9DE7-4806-95F8-04DE602104B9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5B70-565F-41CC-A606-6EB0D9E8F0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0544589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CAB4-B9BC-4444-8E99-E7D3382DC14D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0B286-A81B-4E93-ABFB-BC1B178D33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3650571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>
                  <a:solidFill>
                    <a:srgbClr val="DBA455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5343-302A-45C1-91EC-E407710D9C54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3C19-3F50-4B99-943A-2D3742223E5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097066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FC9D-A1C0-4A0C-B509-F723DB4DECA2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9626-40AB-4EEF-B7C2-9E66040A7B7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708005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4C48-6820-418F-87BB-A19333390983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42B2-B699-4C95-9295-0E276D2CD3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466385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D692-BED5-43E4-89E0-419677002B82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04D6-D5B8-4835-B21C-1E52B5AF64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367229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FEEA19-BB95-472F-9B77-40FFA30BF188}" type="datetimeFigureOut">
              <a:rPr lang="pl-PL" altLang="pl-PL"/>
              <a:pPr>
                <a:defRPr/>
              </a:pPr>
              <a:t>2021-03-20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0C0EF1-08DF-4498-B0AE-A0BD652EBC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37" r:id="rId7"/>
    <p:sldLayoutId id="2147484138" r:id="rId8"/>
    <p:sldLayoutId id="2147484139" r:id="rId9"/>
    <p:sldLayoutId id="2147484146" r:id="rId10"/>
    <p:sldLayoutId id="2147484147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ctrTitle" idx="4294967295"/>
          </p:nvPr>
        </p:nvSpPr>
        <p:spPr>
          <a:xfrm>
            <a:off x="107504" y="257174"/>
            <a:ext cx="9036496" cy="6600826"/>
          </a:xfrm>
        </p:spPr>
        <p:txBody>
          <a:bodyPr/>
          <a:lstStyle/>
          <a:p>
            <a:pPr eaLnBrk="1" hangingPunct="1"/>
            <a:r>
              <a:rPr lang="pl-PL" altLang="pl-PL" sz="4000" b="1" dirty="0" smtClean="0">
                <a:solidFill>
                  <a:srgbClr val="663300"/>
                </a:solidFill>
              </a:rPr>
              <a:t>Gospodarka odpadami komunalnymi w Gminie Kaliska</a:t>
            </a:r>
            <a:br>
              <a:rPr lang="pl-PL" altLang="pl-PL" sz="4000" b="1" dirty="0" smtClean="0">
                <a:solidFill>
                  <a:srgbClr val="663300"/>
                </a:solidFill>
              </a:rPr>
            </a:br>
            <a:r>
              <a:rPr lang="pl-PL" altLang="pl-PL" sz="4000" b="1" dirty="0">
                <a:solidFill>
                  <a:srgbClr val="663300"/>
                </a:solidFill>
              </a:rPr>
              <a:t/>
            </a:r>
            <a:br>
              <a:rPr lang="pl-PL" altLang="pl-PL" sz="4000" b="1" dirty="0">
                <a:solidFill>
                  <a:srgbClr val="663300"/>
                </a:solidFill>
              </a:rPr>
            </a:br>
            <a:r>
              <a:rPr lang="pl-PL" altLang="pl-PL" sz="2000" b="1" dirty="0" smtClean="0">
                <a:solidFill>
                  <a:schemeClr val="tx1"/>
                </a:solidFill>
              </a:rPr>
              <a:t>wg stanu wiedzy na dzień 19.03.2021r.</a:t>
            </a:r>
            <a:endParaRPr lang="pl-PL" altLang="pl-PL" sz="2000" b="1" dirty="0">
              <a:solidFill>
                <a:schemeClr val="tx1"/>
              </a:solidFill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611188" y="260350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57175"/>
            <a:ext cx="10318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25EC7F8B-BDDB-4954-BEC4-345B96EDC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574052"/>
              </p:ext>
            </p:extLst>
          </p:nvPr>
        </p:nvGraphicFramePr>
        <p:xfrm>
          <a:off x="323528" y="260648"/>
          <a:ext cx="8424935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957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482285"/>
              </p:ext>
            </p:extLst>
          </p:nvPr>
        </p:nvGraphicFramePr>
        <p:xfrm>
          <a:off x="251520" y="116632"/>
          <a:ext cx="835292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1897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935887"/>
              </p:ext>
            </p:extLst>
          </p:nvPr>
        </p:nvGraphicFramePr>
        <p:xfrm>
          <a:off x="107504" y="260648"/>
          <a:ext cx="878497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1674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68331"/>
              </p:ext>
            </p:extLst>
          </p:nvPr>
        </p:nvGraphicFramePr>
        <p:xfrm>
          <a:off x="251522" y="188638"/>
          <a:ext cx="8712966" cy="6488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8886"/>
                <a:gridCol w="1194816"/>
                <a:gridCol w="1194816"/>
                <a:gridCol w="1194816"/>
                <a:gridCol w="1194816"/>
                <a:gridCol w="1194816"/>
              </a:tblGrid>
              <a:tr h="47650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Zestawienie danych z gospodarki odpadami komunalnymi w Gminie </a:t>
                      </a:r>
                      <a:r>
                        <a:rPr lang="pl-PL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Kaliska I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13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Wyszczególnienie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ROK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66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Prognoza 2021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3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Zmieszane komunalne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1.001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984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986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971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905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3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Bio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366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368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366    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430    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430    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Surowce (szkło, plastik i metale , papier)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290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332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396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427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441    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6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Pozostałe-problemowe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237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249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145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130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234    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6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SUMA w tym: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1.894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1.933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1.892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1.958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2.010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3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Koszty utylizacji odpadów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384.579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380.713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455.039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556.046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700.312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37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Koszty transportu odpadów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          622.763    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707.705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882.140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980.429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1.163.712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37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Koszty obsługi systemu rzeczywiste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65.619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80.586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83.071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91.961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92.976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6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RAZEK KOSZTY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1.072.961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1.169.005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1.420.250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1.628.435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1.957.000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3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Średni koszt zagospodarowania 1 Mg odpadów </a:t>
                      </a:r>
                      <a:r>
                        <a:rPr lang="pl-PL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komunalnych w [zł/Mg] </a:t>
                      </a:r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, w tym: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566    </a:t>
                      </a:r>
                      <a:endParaRPr lang="pl-PL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605    </a:t>
                      </a:r>
                      <a:endParaRPr lang="pl-PL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750    </a:t>
                      </a:r>
                      <a:endParaRPr lang="pl-PL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832    </a:t>
                      </a:r>
                      <a:endParaRPr lang="pl-PL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973    </a:t>
                      </a:r>
                      <a:endParaRPr lang="pl-PL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Średni koszt utylizacji 1 Mg odpadów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solidFill>
                            <a:srgbClr val="C00000"/>
                          </a:solidFill>
                          <a:effectLst/>
                        </a:rPr>
                        <a:t>               203    </a:t>
                      </a:r>
                      <a:endParaRPr lang="pl-PL" sz="1400" b="0" i="1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197    </a:t>
                      </a:r>
                      <a:endParaRPr lang="pl-PL" sz="1400" b="0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240    </a:t>
                      </a:r>
                      <a:endParaRPr lang="pl-PL" sz="1400" b="0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284    </a:t>
                      </a:r>
                      <a:endParaRPr lang="pl-PL" sz="1400" b="0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348    </a:t>
                      </a:r>
                      <a:endParaRPr lang="pl-PL" sz="1400" b="0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2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Średni koszt transportu 1 Mg odpadów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329    </a:t>
                      </a:r>
                      <a:endParaRPr lang="pl-PL" sz="1400" b="0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366    </a:t>
                      </a:r>
                      <a:endParaRPr lang="pl-PL" sz="1400" b="0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466    </a:t>
                      </a:r>
                      <a:endParaRPr lang="pl-PL" sz="1400" b="0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501    </a:t>
                      </a:r>
                      <a:endParaRPr lang="pl-PL" sz="1400" b="0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579    </a:t>
                      </a:r>
                      <a:endParaRPr lang="pl-PL" sz="1400" b="0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6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PRZYCHODY z kosztami </a:t>
                      </a:r>
                      <a:r>
                        <a:rPr lang="pl-PL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upomnień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1.038.646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1.037.813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1.286.486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1.233.557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1.598.741    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3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DOCHÓD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   34.315    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131.192    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133.764    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394.878    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358.259    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79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dochód bez kosztów obsługi systemu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31.304    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solidFill>
                            <a:schemeClr val="tx1"/>
                          </a:solidFill>
                          <a:effectLst/>
                        </a:rPr>
                        <a:t>-          50.606    </a:t>
                      </a:r>
                      <a:endParaRPr lang="pl-PL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         50.693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       302.917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       265.283    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16" marR="8916" marT="8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537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22456"/>
              </p:ext>
            </p:extLst>
          </p:nvPr>
        </p:nvGraphicFramePr>
        <p:xfrm>
          <a:off x="251520" y="116627"/>
          <a:ext cx="8568951" cy="6572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616"/>
                <a:gridCol w="1175067"/>
                <a:gridCol w="1175067"/>
                <a:gridCol w="1175067"/>
                <a:gridCol w="1175067"/>
                <a:gridCol w="1175067"/>
              </a:tblGrid>
              <a:tr h="3449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Zestawienie danych z gospodarki odpadami komunalnymi w Gminie </a:t>
                      </a:r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Kaliska II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51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Wyszczególnienie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ROK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6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Prognoza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2021 wg stanu na 19.03.2021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Liczba ludności wg GUS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5.387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5.400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5.401    </a:t>
                      </a:r>
                      <a:endParaRPr lang="pl-PL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5.410    </a:t>
                      </a:r>
                      <a:endParaRPr lang="pl-PL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5.410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4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Liczba osób zamieszkałych wg deklaracji z danego roku i </a:t>
                      </a:r>
                      <a:r>
                        <a:rPr lang="pl-PL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pl-PL" sz="13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lutego</a:t>
                      </a:r>
                      <a:r>
                        <a:rPr lang="pl-PL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r.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4.799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4.973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4.325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4.525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  <a:r>
                        <a:rPr lang="pl-PL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4.396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Różnica "zamieszkali - GUS"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        588    </a:t>
                      </a:r>
                      <a:endParaRPr lang="pl-PL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        427    </a:t>
                      </a:r>
                      <a:endParaRPr lang="pl-PL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     1.076    </a:t>
                      </a:r>
                      <a:endParaRPr lang="pl-PL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        885    </a:t>
                      </a:r>
                      <a:endParaRPr lang="pl-PL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           </a:t>
                      </a:r>
                      <a:r>
                        <a:rPr lang="pl-PL" sz="13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1.014    </a:t>
                      </a:r>
                      <a:endParaRPr lang="pl-PL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00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Liczba gospodarstw domowych wg deklaracji na dany rok i </a:t>
                      </a:r>
                      <a:r>
                        <a:rPr lang="pl-PL" sz="13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19 marca </a:t>
                      </a:r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r. w tym: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1.338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1.364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1.389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1.413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</a:t>
                      </a:r>
                      <a:r>
                        <a:rPr lang="pl-PL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1.409    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1-osobowych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260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279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289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299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284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wieloosobowych, w tym: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1.078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1.085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1.100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1.114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1.125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2-osobowych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299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360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3-osobowych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222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212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4-osobowych</a:t>
                      </a:r>
                      <a:endParaRPr lang="pl-PL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273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261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5-osobowych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149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149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6-osobowych</a:t>
                      </a:r>
                      <a:endParaRPr lang="pl-PL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120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93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7-osobowych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22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21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8-osobowych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12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9-osobowych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9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10-osobowych</a:t>
                      </a:r>
                      <a:endParaRPr lang="pl-PL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5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5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11-osobowych</a:t>
                      </a:r>
                      <a:endParaRPr lang="pl-PL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1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1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12-osobowych</a:t>
                      </a:r>
                      <a:endParaRPr lang="pl-PL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-  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</a:t>
                      </a:r>
                      <a:r>
                        <a:rPr lang="pl-PL" sz="13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 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13-osobowych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1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1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3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Powierzchnia mieszkalna w gminie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169.361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170.353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172.775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174.718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175.700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3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Ilość wody zużytej przez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mieszkańców w[m³]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>
                          <a:solidFill>
                            <a:schemeClr val="tx1"/>
                          </a:solidFill>
                          <a:effectLst/>
                        </a:rPr>
                        <a:t>          137.225    </a:t>
                      </a:r>
                      <a:endParaRPr lang="pl-PL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114.171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143.999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155.490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149.990   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3" marR="7373" marT="7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3784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60214"/>
              </p:ext>
            </p:extLst>
          </p:nvPr>
        </p:nvGraphicFramePr>
        <p:xfrm>
          <a:off x="107504" y="188640"/>
          <a:ext cx="8928993" cy="6480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793"/>
                <a:gridCol w="1224440"/>
                <a:gridCol w="1224440"/>
                <a:gridCol w="1224440"/>
                <a:gridCol w="1224440"/>
                <a:gridCol w="1224440"/>
              </a:tblGrid>
              <a:tr h="30686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Zestawienie danych z gospodarki odpadami komunalnymi w Gminie </a:t>
                      </a:r>
                      <a:r>
                        <a:rPr lang="pl-PL" sz="1400" b="1" u="none" strike="noStrike" dirty="0" smtClean="0">
                          <a:effectLst/>
                        </a:rPr>
                        <a:t>Kaliska III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2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Wyszczególnienie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ROK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22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2017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2018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2019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2020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Prognoza 2021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>
                          <a:effectLst/>
                        </a:rPr>
                        <a:t>Koszty zagospodarowania ogółem, w tym: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1.072.961   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1.169.005   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1.420.250   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1.628.435   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1.957.000   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7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Koszty zagospodarowania odpadów </a:t>
                      </a:r>
                      <a:r>
                        <a:rPr lang="pl-PL" sz="1400" u="none" strike="noStrike" dirty="0" smtClean="0">
                          <a:effectLst/>
                        </a:rPr>
                        <a:t>od niezamieszkałych </a:t>
                      </a:r>
                      <a:r>
                        <a:rPr lang="pl-PL" sz="1400" u="none" strike="noStrike" dirty="0">
                          <a:effectLst/>
                        </a:rPr>
                        <a:t>i letniskowych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          136.241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          167.647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          221.506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          232.271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          295.268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>
                          <a:effectLst/>
                        </a:rPr>
                        <a:t>Koszty zagospodarowania odpadów od mieszkańców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    936.720    </a:t>
                      </a:r>
                      <a:endParaRPr lang="pl-PL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1.001.358    </a:t>
                      </a:r>
                      <a:endParaRPr lang="pl-PL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1.198.743    </a:t>
                      </a:r>
                      <a:endParaRPr lang="pl-PL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1.396.165    </a:t>
                      </a:r>
                      <a:endParaRPr lang="pl-PL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    1.661.732    </a:t>
                      </a:r>
                      <a:endParaRPr lang="pl-PL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Średniomiesięczny koszt na 1 osobę zamieszkałą</a:t>
                      </a:r>
                      <a:endParaRPr lang="pl-PL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16,27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16,78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23,10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25,70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</a:t>
                      </a:r>
                      <a:r>
                        <a:rPr lang="pl-PL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31,50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Średniomiesięczny koszt na 1 gospodarstwo domowe</a:t>
                      </a:r>
                      <a:endParaRPr lang="pl-PL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58,30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61,20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71,90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82,30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</a:t>
                      </a:r>
                      <a:r>
                        <a:rPr lang="pl-PL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98,30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Średniomiesięczny </a:t>
                      </a:r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koszt na 1 gospodarstwo domowe 1-osobowe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>
                          <a:effectLst/>
                        </a:rPr>
                        <a:t>              23,30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24,50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28,80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32,90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</a:t>
                      </a:r>
                      <a:r>
                        <a:rPr lang="pl-PL" sz="1600" b="0" u="none" strike="noStrike" dirty="0" smtClean="0">
                          <a:effectLst/>
                        </a:rPr>
                        <a:t>39,30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Średniomiesięczny </a:t>
                      </a:r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koszt na 1 gospodarstwo domowe 2-osobowe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46,60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49,00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57,50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65,80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>
                          <a:effectLst/>
                        </a:rPr>
                        <a:t>              </a:t>
                      </a:r>
                      <a:r>
                        <a:rPr lang="pl-PL" sz="1600" b="0" u="none" strike="noStrike" smtClean="0">
                          <a:effectLst/>
                        </a:rPr>
                        <a:t>78,60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7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Średniomiesięczny koszt na 1 gospodarstwo domowe 3 i więcej osobowe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74,50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78,80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  92,90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106,50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effectLst/>
                        </a:rPr>
                        <a:t>            </a:t>
                      </a:r>
                      <a:r>
                        <a:rPr lang="pl-PL" sz="1600" b="0" u="none" strike="noStrike" dirty="0" smtClean="0">
                          <a:effectLst/>
                        </a:rPr>
                        <a:t>129,40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Średni </a:t>
                      </a:r>
                      <a:r>
                        <a:rPr lang="pl-PL" sz="14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koszt na 1 m² powierzchni </a:t>
                      </a:r>
                      <a:r>
                        <a:rPr lang="pl-PL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mieszkalnej </a:t>
                      </a:r>
                      <a:endParaRPr lang="pl-PL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0,46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0,49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0,58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0,67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0,79    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8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u="none" strike="noStrike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Średni </a:t>
                      </a:r>
                      <a:r>
                        <a:rPr lang="pl-PL" sz="14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koszt na 1 m³ zużytej wody</a:t>
                      </a:r>
                      <a:endParaRPr lang="pl-PL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6,83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8,77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8,32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8,98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11,08</a:t>
                      </a:r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95" marR="8395" marT="8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48731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395536" y="2119421"/>
            <a:ext cx="82318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Dziękuję</a:t>
            </a:r>
            <a:r>
              <a:rPr lang="pl-PL" altLang="pl-PL" b="1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za  uwagę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warda oprawa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3808</TotalTime>
  <Words>685</Words>
  <Application>Microsoft Office PowerPoint</Application>
  <PresentationFormat>Pokaz na ekranie (4:3)</PresentationFormat>
  <Paragraphs>304</Paragraphs>
  <Slides>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Book Antiqua</vt:lpstr>
      <vt:lpstr>Calibri</vt:lpstr>
      <vt:lpstr>Times New Roman</vt:lpstr>
      <vt:lpstr>Verdana</vt:lpstr>
      <vt:lpstr>Wingdings</vt:lpstr>
      <vt:lpstr>Twarda oprawa</vt:lpstr>
      <vt:lpstr>Gospodarka odpadami komunalnymi w Gminie Kaliska  wg stanu wiedzy na dzień 19.03.2021r.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UG Kaliska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 Samorządu Terytorialnego</dc:title>
  <dc:creator>Sekretariat</dc:creator>
  <cp:lastModifiedBy>Wojciech</cp:lastModifiedBy>
  <cp:revision>319</cp:revision>
  <dcterms:created xsi:type="dcterms:W3CDTF">2010-04-06T10:04:59Z</dcterms:created>
  <dcterms:modified xsi:type="dcterms:W3CDTF">2021-03-20T16:31:52Z</dcterms:modified>
</cp:coreProperties>
</file>